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2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9144000" cy="5143500" type="screen16x9"/>
  <p:notesSz cx="6858000" cy="9144000"/>
  <p:embeddedFontLst>
    <p:embeddedFont>
      <p:font typeface="Helvetica Neue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520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d538e9c0b5_2_15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g2d538e9c0b5_2_1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d538e9c0b5_2_15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g2d538e9c0b5_2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d538e9c0b5_2_15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g2d538e9c0b5_2_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2d538e9c0b5_2_15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g2d538e9c0b5_2_1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2d538e9c0b5_2_15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g2d538e9c0b5_2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d538e9c0b5_2_15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g2d538e9c0b5_2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g2d538e9c0b5_0_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g2d538e9c0b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g2d538e9c0b5_2_14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g2d538e9c0b5_2_1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2d538e9c0b5_2_15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g2d538e9c0b5_2_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2d538e9c0b5_2_150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g2d538e9c0b5_2_1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2d538e9c0b5_2_15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g2d538e9c0b5_2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g2d538e9c0b5_2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2" name="Google Shape;1422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3" name="Google Shape;1423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4" name="Google Shape;1424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5" name="Google Shape;1425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 txBox="1">
            <a:spLocks noGrp="1"/>
          </p:cNvSpPr>
          <p:nvPr>
            <p:ph type="body" idx="1"/>
          </p:nvPr>
        </p:nvSpPr>
        <p:spPr>
          <a:xfrm>
            <a:off x="899592" y="1113588"/>
            <a:ext cx="7884000" cy="3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28" name="Google Shape;1428;p31"/>
          <p:cNvSpPr txBox="1">
            <a:spLocks noGrp="1"/>
          </p:cNvSpPr>
          <p:nvPr>
            <p:ph type="ftr" idx="11"/>
          </p:nvPr>
        </p:nvSpPr>
        <p:spPr>
          <a:xfrm rot="-5400000">
            <a:off x="-1234001" y="2544750"/>
            <a:ext cx="3078959" cy="215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9" name="Google Shape;1429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1430" name="Google Shape;1430;p31"/>
          <p:cNvSpPr txBox="1">
            <a:spLocks noGrp="1"/>
          </p:cNvSpPr>
          <p:nvPr>
            <p:ph type="title"/>
          </p:nvPr>
        </p:nvSpPr>
        <p:spPr>
          <a:xfrm>
            <a:off x="899592" y="249492"/>
            <a:ext cx="788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32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34" name="Google Shape;1434;p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5" name="Google Shape;1435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6" name="Google Shape;1436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9" name="Google Shape;1439;p33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1" name="Google Shape;1441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2" name="Google Shape;1442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5" name="Google Shape;1445;p3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6" name="Google Shape;1446;p34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7" name="Google Shape;1447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9" name="Google Shape;1449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2" name="Google Shape;1452;p35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3" name="Google Shape;1453;p35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4" name="Google Shape;1454;p3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5" name="Google Shape;1455;p35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6" name="Google Shape;1456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7" name="Google Shape;1457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8" name="Google Shape;1458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3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2" name="Google Shape;1462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3" name="Google Shape;1463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6" name="Google Shape;1466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7" name="Google Shape;1467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38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0" name="Google Shape;1470;p38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471" name="Google Shape;1471;p38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2" name="Google Shape;1472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3" name="Google Shape;1473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4" name="Google Shape;1474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39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78" name="Google Shape;1478;p39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9" name="Google Shape;1479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0" name="Google Shape;1480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1" name="Google Shape;148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4" name="Google Shape;1484;p4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5" name="Google Shape;1485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6" name="Google Shape;1486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1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0" name="Google Shape;1490;p4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1" name="Google Shape;1491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2" name="Google Shape;1492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3" name="Google Shape;1493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icture | Negative">
  <p:cSld name="Title Picture | Negative"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42"/>
          <p:cNvSpPr>
            <a:spLocks noGrp="1"/>
          </p:cNvSpPr>
          <p:nvPr>
            <p:ph type="pic" idx="2"/>
          </p:nvPr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rgbClr val="DDE3E7"/>
          </a:solidFill>
          <a:ln>
            <a:noFill/>
          </a:ln>
        </p:spPr>
      </p:sp>
      <p:sp>
        <p:nvSpPr>
          <p:cNvPr id="1496" name="Google Shape;1496;p42"/>
          <p:cNvSpPr txBox="1">
            <a:spLocks noGrp="1"/>
          </p:cNvSpPr>
          <p:nvPr>
            <p:ph type="body" idx="1"/>
          </p:nvPr>
        </p:nvSpPr>
        <p:spPr>
          <a:xfrm>
            <a:off x="197514" y="3840391"/>
            <a:ext cx="175500" cy="94560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7" name="Google Shape;1497;p42"/>
          <p:cNvSpPr txBox="1">
            <a:spLocks noGrp="1"/>
          </p:cNvSpPr>
          <p:nvPr>
            <p:ph type="ctrTitle"/>
          </p:nvPr>
        </p:nvSpPr>
        <p:spPr>
          <a:xfrm>
            <a:off x="899592" y="250031"/>
            <a:ext cx="6156000" cy="242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50"/>
              <a:buFont typeface="Calibri"/>
              <a:buNone/>
              <a:defRPr sz="495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8" name="Google Shape;1498;p42"/>
          <p:cNvSpPr txBox="1">
            <a:spLocks noGrp="1"/>
          </p:cNvSpPr>
          <p:nvPr>
            <p:ph type="subTitle" idx="3"/>
          </p:nvPr>
        </p:nvSpPr>
        <p:spPr>
          <a:xfrm>
            <a:off x="899592" y="2787235"/>
            <a:ext cx="6156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9" name="Google Shape;1499;p42"/>
          <p:cNvSpPr txBox="1">
            <a:spLocks noGrp="1"/>
          </p:cNvSpPr>
          <p:nvPr>
            <p:ph type="body" idx="4"/>
          </p:nvPr>
        </p:nvSpPr>
        <p:spPr>
          <a:xfrm>
            <a:off x="191700" y="270000"/>
            <a:ext cx="256500" cy="345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0" name="Google Shape;1500;p42"/>
          <p:cNvSpPr txBox="1">
            <a:spLocks noGrp="1"/>
          </p:cNvSpPr>
          <p:nvPr>
            <p:ph type="body" idx="5"/>
          </p:nvPr>
        </p:nvSpPr>
        <p:spPr>
          <a:xfrm>
            <a:off x="899592" y="4272939"/>
            <a:ext cx="6156684" cy="51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16" name="Google Shape;1416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7" name="Google Shape;1417;p2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8" name="Google Shape;1418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9" name="Google Shape;1419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network-analytics/ietf-network-analytics-document-status/tree/main/121/Hackathon" TargetMode="External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github.com/pmacct/pmacc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idhub723/https-notif-c-collector-fork/tree/developmen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13.png"/><Relationship Id="rId4" Type="http://schemas.openxmlformats.org/officeDocument/2006/relationships/hyperlink" Target="https://github.com/MeherRushi/https-notif-servers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1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hyperlink" Target="https://github.com/network-analytics/ietf-network-analytics-document-status/tree/main/120/Hackath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tgraf-netconf-notif-sequenc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draft-ietf-netconf-yang-library-augmentation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rfc8525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draft-tgraf-netconf-yang-push-observation-tim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48459" y="465835"/>
            <a:ext cx="4501643" cy="1804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Calibri"/>
              <a:buNone/>
            </a:pP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b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Configured Subscription YANG-Push Publisher Implementations</a:t>
            </a:r>
            <a:br>
              <a:rPr lang="en"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NETCONF &amp; NMOP WG</a:t>
            </a:r>
            <a:endParaRPr/>
          </a:p>
        </p:txBody>
      </p:sp>
      <p:sp>
        <p:nvSpPr>
          <p:cNvPr id="1507" name="Google Shape;1507;p43"/>
          <p:cNvSpPr txBox="1">
            <a:spLocks noGrp="1"/>
          </p:cNvSpPr>
          <p:nvPr>
            <p:ph type="subTitle" idx="4294967295"/>
          </p:nvPr>
        </p:nvSpPr>
        <p:spPr>
          <a:xfrm>
            <a:off x="4980622" y="3110958"/>
            <a:ext cx="3741363" cy="1663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IETF 121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November 2-3rd, 2024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Hackathon</a:t>
            </a:r>
            <a:endParaRPr/>
          </a:p>
        </p:txBody>
      </p:sp>
      <p:pic>
        <p:nvPicPr>
          <p:cNvPr id="1508" name="Google Shape;1508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0635" y="2491914"/>
            <a:ext cx="3536184" cy="2108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9" name="Google Shape;1509;p43" descr="A person on a scooter next to a body of water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38429" y="595126"/>
            <a:ext cx="2964936" cy="1976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Subscription Notifications</a:t>
            </a:r>
            <a:endParaRPr sz="3800"/>
          </a:p>
        </p:txBody>
      </p:sp>
      <p:sp>
        <p:nvSpPr>
          <p:cNvPr id="1591" name="Google Shape;1591;p52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592" name="Google Shape;1592;p52"/>
          <p:cNvSpPr txBox="1"/>
          <p:nvPr/>
        </p:nvSpPr>
        <p:spPr>
          <a:xfrm>
            <a:off x="608715" y="1165724"/>
            <a:ext cx="3695444" cy="340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"2024-11-02T16:20:16.989632098+00:00",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11008,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subscription-started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12345678,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"ietf-yang-push:datastore": "ietf-datastores:operational",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"ietf-yang-push:datastore-xpath-filter": "/state/vrf/l3vrf/interface/loopback/enabled",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"transport": "ietf-udp-notif-transport:udp-notif",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"encoding": "encode-json",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"purpose": "send notifications",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"ietf-distributed-notif:message-publisher-ids":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"ietf-yang-push:on-change":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"sync-on-start": true</a:t>
            </a: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"ietf-yang-push-revision:module-version":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"module-name": "vrouter-loopback",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"revision": "2024-04-22"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93" name="Google Shape;1593;p52"/>
          <p:cNvSpPr txBox="1"/>
          <p:nvPr/>
        </p:nvSpPr>
        <p:spPr>
          <a:xfrm>
            <a:off x="4475993" y="1208943"/>
            <a:ext cx="3837093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Subscription-Terminated Notification 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"2024-11-02T16:25:19.639303753+00:00",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11014,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subscription-terminated</a:t>
            </a: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12345678,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}}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Push Notifications</a:t>
            </a:r>
            <a:endParaRPr sz="3800"/>
          </a:p>
        </p:txBody>
      </p:sp>
      <p:sp>
        <p:nvSpPr>
          <p:cNvPr id="1599" name="Google Shape;1599;p53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00" name="Google Shape;1600;p53"/>
          <p:cNvSpPr txBox="1"/>
          <p:nvPr/>
        </p:nvSpPr>
        <p:spPr>
          <a:xfrm>
            <a:off x="122864" y="1138970"/>
            <a:ext cx="5432289" cy="3979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"2024-11-02T16:25:20.795276882+00:00",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11016,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9,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"vrouter:state": {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"vrf": [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"name": "main",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"vrouter-interface:interface": {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"physical": [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"name": "ens192",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"counters": {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"in-octets": "68993004950",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"in-unicast-pkts": "389889038",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"in-discards": "69240",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"in-errors": "0",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"out-octets": "65180577234",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"out-unicast-pkts": "330829342",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"out-discards": "0",</a:t>
            </a:r>
            <a:endParaRPr dirty="0">
              <a:solidFill>
                <a:schemeClr val="tx1"/>
              </a:solidFill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chemeClr val="tx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"out-errors": "0“</a:t>
            </a:r>
            <a:endParaRPr lang="en" b="0" i="0" u="none" strike="noStrike" cap="none" dirty="0">
              <a:solidFill>
                <a:schemeClr val="tx1"/>
              </a:solidFill>
              <a:ea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  <a:sym typeface="Courier New"/>
              </a:rPr>
              <a:t>                   </a:t>
            </a: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}}]}}]}},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ietf-distributed-notif:message-publisher-id</a:t>
            </a: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0,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ietf-yp-observation-time:observation-time</a:t>
            </a: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"2024-11-02T16:25:20.795814217+00:00",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ietf-yp-observation-time:point-in-time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"current-state"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  <a:endParaRPr dirty="0"/>
          </a:p>
        </p:txBody>
      </p:sp>
      <p:sp>
        <p:nvSpPr>
          <p:cNvPr id="1601" name="Google Shape;1601;p53"/>
          <p:cNvSpPr txBox="1"/>
          <p:nvPr/>
        </p:nvSpPr>
        <p:spPr>
          <a:xfrm>
            <a:off x="4318382" y="1112927"/>
            <a:ext cx="5609390" cy="3748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"2024-11-02T16:21:17.889933885+00:00",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11010,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8,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"patch-1",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"edit-1",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"replace",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"/vrouter:state/vrf[name='main']/l3vrf[name='A9']/vrouter-interface:interface/vrouter-loopback:loopback[name='Loopback-A9']/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  <a:endParaRPr lang="de-CH"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 dirty="0"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"vrouter-loopback:enabled": "false"</a:t>
            </a:r>
            <a:endParaRPr dirty="0"/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}</a:t>
            </a:r>
            <a:endParaRPr lang="en-US" sz="700" dirty="0">
              <a:solidFill>
                <a:schemeClr val="tx1"/>
              </a:solidFill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},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ietf-distributed-notif:message-publisher-id</a:t>
            </a: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0,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ietf-yp-observation-time:observation-time</a:t>
            </a: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"2024-11-02T16:21:17.891267251+00:00",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ietf-yp-observation-time:point-in-time</a:t>
            </a: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"current-state"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solidFill>
                  <a:schemeClr val="tx1"/>
                </a:solidFill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4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1607" name="Google Shape;1607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9333" y="1059636"/>
            <a:ext cx="4206679" cy="3979170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Udp-notif - Segmentation</a:t>
            </a:r>
            <a:endParaRPr sz="3800"/>
          </a:p>
        </p:txBody>
      </p:sp>
      <p:sp>
        <p:nvSpPr>
          <p:cNvPr id="1609" name="Google Shape;1609;p54"/>
          <p:cNvSpPr/>
          <p:nvPr/>
        </p:nvSpPr>
        <p:spPr>
          <a:xfrm>
            <a:off x="121920" y="3226613"/>
            <a:ext cx="1666240" cy="857251"/>
          </a:xfrm>
          <a:prstGeom prst="ellipse">
            <a:avLst/>
          </a:prstGeom>
          <a:solidFill>
            <a:srgbClr val="FF0000">
              <a:alpha val="9803"/>
            </a:srgbClr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0" name="Google Shape;1610;p54"/>
          <p:cNvSpPr txBox="1">
            <a:spLocks noGrp="1"/>
          </p:cNvSpPr>
          <p:nvPr>
            <p:ph type="body" idx="1"/>
          </p:nvPr>
        </p:nvSpPr>
        <p:spPr>
          <a:xfrm>
            <a:off x="4684771" y="1167729"/>
            <a:ext cx="4206680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YANG-Push Publisher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Huawei VRP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6WIND VSR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Cisco IOS XR</a:t>
            </a:r>
            <a:endParaRPr/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YANG-Push Receiver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Pmacct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https://github.com/pmacct/pmacct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Netgauze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https://github.com/NetGauze/NetGauze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Tools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Wireshark dissector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https://github.com/network-analytics/ietf-network-analytics-document-status/tree/main/121/Hackathon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55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6" name="Google Shape;1616;p5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/>
              <a:t>YANG-Push Implementation Status</a:t>
            </a:r>
            <a:br>
              <a:rPr lang="en" sz="3000"/>
            </a:br>
            <a:r>
              <a:rPr lang="en" sz="2100">
                <a:solidFill>
                  <a:srgbClr val="AEABAB"/>
                </a:solidFill>
              </a:rPr>
              <a:t>IETF 121 – MVP 1</a:t>
            </a:r>
            <a:endParaRPr sz="2025">
              <a:solidFill>
                <a:srgbClr val="AEABAB"/>
              </a:solidFill>
            </a:endParaRPr>
          </a:p>
        </p:txBody>
      </p:sp>
      <p:graphicFrame>
        <p:nvGraphicFramePr>
          <p:cNvPr id="1617" name="Google Shape;1617;p55"/>
          <p:cNvGraphicFramePr/>
          <p:nvPr/>
        </p:nvGraphicFramePr>
        <p:xfrm>
          <a:off x="706796" y="13519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81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4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5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VRP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8639 YANG-Push Subscription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YANG-Push Notification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draft-ietf-netconf-udp-notif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draft-ietf-netconf-yang-notifications-versioning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draft-tgraf-netconf-notif-sequencing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draft-tgraf-netconf-yang-push-observation-time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7895 YANG Library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8525 YANG Library (NMDA)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draft-ietf-netconf-yang-library-augmentation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9196 System and Notification Capabilities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draft-netana-netconf-notif-envelope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618" name="Google Shape;1618;p55"/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121. </a:t>
            </a: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"P" to partially implemented.</a:t>
            </a:r>
            <a:endParaRPr/>
          </a:p>
        </p:txBody>
      </p:sp>
      <p:pic>
        <p:nvPicPr>
          <p:cNvPr id="1619" name="Google Shape;1619;p55" descr="A green four leaf clov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04590" y="1399963"/>
            <a:ext cx="109728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56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5" name="Google Shape;1625;p5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/>
              <a:t>YANG-Push Implementation Status</a:t>
            </a:r>
            <a:br>
              <a:rPr lang="en" sz="3000"/>
            </a:br>
            <a:r>
              <a:rPr lang="en" sz="2100">
                <a:solidFill>
                  <a:srgbClr val="AEABAB"/>
                </a:solidFill>
              </a:rPr>
              <a:t>IETF 121 – MVP 2</a:t>
            </a:r>
            <a:endParaRPr sz="2025">
              <a:solidFill>
                <a:srgbClr val="AEABAB"/>
              </a:solidFill>
            </a:endParaRPr>
          </a:p>
        </p:txBody>
      </p:sp>
      <p:graphicFrame>
        <p:nvGraphicFramePr>
          <p:cNvPr id="1626" name="Google Shape;1626;p56"/>
          <p:cNvGraphicFramePr/>
          <p:nvPr/>
        </p:nvGraphicFramePr>
        <p:xfrm>
          <a:off x="706796" y="13519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81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4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5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VRP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draft-ietf-netconf-distributed-notif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9254 CBOR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6347/RFC 9147 DTLS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27" name="Google Shape;1627;p56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121</a:t>
            </a: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8" name="Google Shape;1628;p56" descr="A green four leaf clov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04590" y="1399963"/>
            <a:ext cx="109728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7"/>
          <p:cNvSpPr txBox="1">
            <a:spLocks noGrp="1"/>
          </p:cNvSpPr>
          <p:nvPr>
            <p:ph type="sldNum" idx="12"/>
          </p:nvPr>
        </p:nvSpPr>
        <p:spPr>
          <a:xfrm>
            <a:off x="8575040" y="4771228"/>
            <a:ext cx="42656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4" name="Google Shape;1634;p5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/>
              <a:t>YANG-Push Implementation Status</a:t>
            </a:r>
            <a:br>
              <a:rPr lang="en" sz="3000"/>
            </a:br>
            <a:r>
              <a:rPr lang="en" sz="2100">
                <a:solidFill>
                  <a:srgbClr val="AEABAB"/>
                </a:solidFill>
              </a:rPr>
              <a:t>IETF 121 – MVP 3</a:t>
            </a:r>
            <a:endParaRPr sz="2025">
              <a:solidFill>
                <a:srgbClr val="AEABAB"/>
              </a:solidFill>
            </a:endParaRPr>
          </a:p>
        </p:txBody>
      </p:sp>
      <p:graphicFrame>
        <p:nvGraphicFramePr>
          <p:cNvPr id="1635" name="Google Shape;1635;p57"/>
          <p:cNvGraphicFramePr/>
          <p:nvPr/>
        </p:nvGraphicFramePr>
        <p:xfrm>
          <a:off x="706796" y="13519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81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4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5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VRP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on-change subscriptions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draft-netana-netconf-yp-transport-capabilities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36" name="Google Shape;1636;p57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121</a:t>
            </a: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7" name="Google Shape;1637;p57" descr="A green four leaf clov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04590" y="1399963"/>
            <a:ext cx="109728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58"/>
          <p:cNvSpPr txBox="1">
            <a:spLocks noGrp="1"/>
          </p:cNvSpPr>
          <p:nvPr>
            <p:ph type="body" idx="1"/>
          </p:nvPr>
        </p:nvSpPr>
        <p:spPr>
          <a:xfrm>
            <a:off x="316550" y="1220950"/>
            <a:ext cx="4774200" cy="35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33350" algn="l" rtl="0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A protocol for </a:t>
            </a:r>
            <a:r>
              <a:rPr lang="en" sz="1200" b="1"/>
              <a:t>sending asynchronous event notifications</a:t>
            </a:r>
            <a:r>
              <a:rPr lang="en" sz="1200"/>
              <a:t> similar to notifications defined in </a:t>
            </a:r>
            <a:r>
              <a:rPr lang="en" sz="1200" b="1"/>
              <a:t>NETCONF Event Notifications</a:t>
            </a:r>
            <a:r>
              <a:rPr lang="en" sz="1200"/>
              <a:t> [RFC5277], but over </a:t>
            </a:r>
            <a:r>
              <a:rPr lang="en" sz="1200" b="1"/>
              <a:t>HTTPS</a:t>
            </a:r>
            <a:r>
              <a:rPr lang="en" sz="1200"/>
              <a:t>.</a:t>
            </a:r>
            <a:endParaRPr sz="1200"/>
          </a:p>
          <a:p>
            <a:pPr marL="171450" lvl="0" indent="-133350" algn="l" rtl="0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Interactions will occur between a publisher which must be a "server" (e.g., a NETCONF or RESTCONF server) and a </a:t>
            </a:r>
            <a:r>
              <a:rPr lang="en" sz="1200" b="1"/>
              <a:t>receiver</a:t>
            </a:r>
            <a:r>
              <a:rPr lang="en" sz="1200"/>
              <a:t> (which </a:t>
            </a:r>
            <a:r>
              <a:rPr lang="en" sz="1200" b="1"/>
              <a:t>need </a:t>
            </a:r>
            <a:br>
              <a:rPr lang="en" sz="1200" b="1"/>
            </a:br>
            <a:r>
              <a:rPr lang="en" sz="1200" b="1"/>
              <a:t>not</a:t>
            </a:r>
            <a:r>
              <a:rPr lang="en" sz="1200"/>
              <a:t> be a NETCONF or RESTCONF server).</a:t>
            </a:r>
            <a:endParaRPr sz="1200"/>
          </a:p>
          <a:p>
            <a:pPr marL="171450" lvl="0" indent="-133350" algn="l" rtl="0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solidFill>
                  <a:srgbClr val="674EA7"/>
                </a:solidFill>
              </a:rPr>
              <a:t>Extended Implementation in C [*] 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github link</a:t>
            </a:r>
            <a:endParaRPr sz="1200" b="1"/>
          </a:p>
          <a:p>
            <a:pPr marL="171450" lvl="0" indent="-133350" algn="l" rtl="0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solidFill>
                  <a:srgbClr val="92D050"/>
                </a:solidFill>
              </a:rPr>
              <a:t>Python Implementation :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github link</a:t>
            </a:r>
            <a:endParaRPr sz="1200"/>
          </a:p>
          <a:p>
            <a:pPr marL="514350" lvl="1" indent="-133350" algn="l" rtl="0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solidFill>
                  <a:srgbClr val="232323"/>
                </a:solidFill>
              </a:rPr>
              <a:t>Flask : </a:t>
            </a:r>
            <a:r>
              <a:rPr lang="en" sz="1200" b="1">
                <a:solidFill>
                  <a:srgbClr val="232323"/>
                </a:solidFill>
              </a:rPr>
              <a:t>synchronous</a:t>
            </a:r>
            <a:r>
              <a:rPr lang="en" sz="1200">
                <a:solidFill>
                  <a:srgbClr val="232323"/>
                </a:solidFill>
              </a:rPr>
              <a:t> event handler (WSGI) </a:t>
            </a:r>
            <a:endParaRPr sz="1200">
              <a:solidFill>
                <a:srgbClr val="232323"/>
              </a:solidFill>
            </a:endParaRPr>
          </a:p>
          <a:p>
            <a:pPr marL="514350" lvl="1" indent="-133350" algn="l" rtl="0">
              <a:spcBef>
                <a:spcPts val="300"/>
              </a:spcBef>
              <a:spcAft>
                <a:spcPts val="0"/>
              </a:spcAft>
              <a:buClr>
                <a:srgbClr val="232323"/>
              </a:buClr>
              <a:buSzPts val="1200"/>
              <a:buChar char="•"/>
            </a:pPr>
            <a:r>
              <a:rPr lang="en" sz="1200">
                <a:solidFill>
                  <a:srgbClr val="232323"/>
                </a:solidFill>
              </a:rPr>
              <a:t>Fast API : </a:t>
            </a:r>
            <a:r>
              <a:rPr lang="en" sz="1200" b="1">
                <a:solidFill>
                  <a:srgbClr val="232323"/>
                </a:solidFill>
              </a:rPr>
              <a:t>asynchronous</a:t>
            </a:r>
            <a:r>
              <a:rPr lang="en" sz="1200">
                <a:solidFill>
                  <a:srgbClr val="232323"/>
                </a:solidFill>
              </a:rPr>
              <a:t> event handler (ASGI) </a:t>
            </a:r>
            <a:endParaRPr sz="1200">
              <a:solidFill>
                <a:srgbClr val="232323"/>
              </a:solidFill>
            </a:endParaRPr>
          </a:p>
          <a:p>
            <a:pPr marL="171450" lvl="0" indent="-133350" algn="l" rtl="0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Can be made multithreaded using Gunicorn</a:t>
            </a:r>
            <a:endParaRPr sz="1200"/>
          </a:p>
          <a:p>
            <a:pPr marL="171450" lvl="0" indent="-133350" algn="l" rtl="0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Added </a:t>
            </a:r>
            <a:r>
              <a:rPr lang="en" sz="1200" b="1"/>
              <a:t>validation</a:t>
            </a:r>
            <a:r>
              <a:rPr lang="en" sz="1200"/>
              <a:t> for capability data at collector and relay notification from publisher either by integrating with </a:t>
            </a:r>
            <a:r>
              <a:rPr lang="en" sz="1200" b="1"/>
              <a:t>sysrepo</a:t>
            </a:r>
            <a:r>
              <a:rPr lang="en" sz="1200"/>
              <a:t> as a object datastore or using </a:t>
            </a:r>
            <a:r>
              <a:rPr lang="en" sz="1200" b="1"/>
              <a:t>libyang</a:t>
            </a:r>
            <a:r>
              <a:rPr lang="en" sz="1200"/>
              <a:t> for validation </a:t>
            </a:r>
            <a:endParaRPr sz="1200"/>
          </a:p>
          <a:p>
            <a:pPr marL="171450" lvl="0" indent="-133350" algn="l" rtl="0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Added dynamic</a:t>
            </a:r>
            <a:r>
              <a:rPr lang="en" sz="1200" b="1"/>
              <a:t> response</a:t>
            </a:r>
            <a:r>
              <a:rPr lang="en" sz="1200"/>
              <a:t> </a:t>
            </a:r>
            <a:r>
              <a:rPr lang="en" sz="1200" b="1"/>
              <a:t>handling</a:t>
            </a:r>
            <a:r>
              <a:rPr lang="en" sz="1200"/>
              <a:t> based on request covering </a:t>
            </a:r>
            <a:r>
              <a:rPr lang="en" sz="1200" b="1"/>
              <a:t>edge cases</a:t>
            </a:r>
            <a:endParaRPr sz="1200" b="1"/>
          </a:p>
          <a:p>
            <a:pPr marL="171450" lvl="0" indent="-133350" algn="l" rtl="0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Team : Siddharth Bhat, Vartika T R, Hayyan A, Bharadwaja Meherrushi Ch, Prof Mohit P T ;Draft authors : Mahesh Jethanandani, Kent Watsen</a:t>
            </a:r>
            <a:endParaRPr sz="1200"/>
          </a:p>
          <a:p>
            <a:pPr marL="0" lvl="0" indent="457200" algn="l" rtl="0">
              <a:spcBef>
                <a:spcPts val="300"/>
              </a:spcBef>
              <a:spcAft>
                <a:spcPts val="0"/>
              </a:spcAft>
              <a:buNone/>
            </a:pPr>
            <a:endParaRPr sz="1200"/>
          </a:p>
          <a:p>
            <a:pPr marL="17145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643" name="Google Shape;1643;p58"/>
          <p:cNvSpPr txBox="1">
            <a:spLocks noGrp="1"/>
          </p:cNvSpPr>
          <p:nvPr>
            <p:ph type="sldNum" idx="12"/>
          </p:nvPr>
        </p:nvSpPr>
        <p:spPr>
          <a:xfrm>
            <a:off x="8527378" y="4771225"/>
            <a:ext cx="474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4" name="Google Shape;1644;p58"/>
          <p:cNvSpPr txBox="1">
            <a:spLocks noGrp="1"/>
          </p:cNvSpPr>
          <p:nvPr>
            <p:ph type="title"/>
          </p:nvPr>
        </p:nvSpPr>
        <p:spPr>
          <a:xfrm>
            <a:off x="282725" y="1911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100" b="1"/>
              <a:t>Implementation of An HTTPS-based </a:t>
            </a:r>
            <a:br>
              <a:rPr lang="en" sz="2100" b="1"/>
            </a:br>
            <a:r>
              <a:rPr lang="en" sz="2100" b="1"/>
              <a:t>Transport for YANG Notifications</a:t>
            </a:r>
            <a:br>
              <a:rPr lang="en" sz="2700"/>
            </a:br>
            <a:r>
              <a:rPr lang="en" sz="2025">
                <a:solidFill>
                  <a:srgbClr val="AEABAB"/>
                </a:solidFill>
              </a:rPr>
              <a:t>draft-ietf-netconf-https-notif-15</a:t>
            </a:r>
            <a:endParaRPr/>
          </a:p>
        </p:txBody>
      </p:sp>
      <p:sp>
        <p:nvSpPr>
          <p:cNvPr id="1645" name="Google Shape;1645;p58"/>
          <p:cNvSpPr txBox="1"/>
          <p:nvPr/>
        </p:nvSpPr>
        <p:spPr>
          <a:xfrm>
            <a:off x="79725" y="4712700"/>
            <a:ext cx="54321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000">
                <a:solidFill>
                  <a:srgbClr val="674EA7"/>
                </a:solidFill>
                <a:latin typeface="Calibri"/>
                <a:ea typeface="Calibri"/>
                <a:cs typeface="Calibri"/>
                <a:sym typeface="Calibri"/>
              </a:rPr>
              <a:t>* Purple marked describes e</a:t>
            </a:r>
            <a:r>
              <a:rPr lang="en" sz="1100">
                <a:solidFill>
                  <a:srgbClr val="674EA7"/>
                </a:solidFill>
                <a:latin typeface="Calibri"/>
                <a:ea typeface="Calibri"/>
                <a:cs typeface="Calibri"/>
                <a:sym typeface="Calibri"/>
              </a:rPr>
              <a:t>xtended implementation </a:t>
            </a: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originally implemented by </a:t>
            </a:r>
            <a:r>
              <a:rPr lang="en" sz="1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Alex Huang Feng.</a:t>
            </a:r>
            <a:endParaRPr sz="1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0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* green marked describes </a:t>
            </a:r>
            <a:r>
              <a:rPr lang="en" sz="11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implementation from scratch </a:t>
            </a:r>
            <a:endParaRPr sz="10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6" name="Google Shape;1646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6275" y="586525"/>
            <a:ext cx="3745325" cy="403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Rob Wilton – Cisco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Nick Corran - Cisco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Emma Rankin – Cisco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Mathew Green – Cisco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Samuel Gauthier – 6WIND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Jérémie Leska – 6WIND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Liu Bin – Huawei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Benoit Claise – Huawei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Zhuoyao Lin - Huawei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Ebben Aries – Juniper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James Cummings - Nokia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Paolo Lucente – Pmacct</a:t>
            </a:r>
            <a:endParaRPr sz="130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Holger Keller – DT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Daniel Voyer – Bell Canada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Alex Huang-Feng – INSA Lyon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Yannick Buchs – Swisscom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Thomas Graf – Swisscom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Ahmed Elhassany – Swisscom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Uwe Storbeck – Swisscom (remote)</a:t>
            </a:r>
            <a:endParaRPr/>
          </a:p>
        </p:txBody>
      </p:sp>
      <p:sp>
        <p:nvSpPr>
          <p:cNvPr id="1653" name="Google Shape;1653;p59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5" name="Google Shape;1655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5972" y="1198879"/>
            <a:ext cx="5343878" cy="3206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Plan and Software</a:t>
            </a:r>
            <a:endParaRPr sz="380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167729"/>
            <a:ext cx="8345352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Validate work in progress vendor YANG-Push publisher implementations.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Configure RFC 8641 compliant YANG-Push configured subscription.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Verify output in packet capture before YANG-Push receiver and after transformation.</a:t>
            </a:r>
            <a:endParaRPr/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/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Publisher - Huawei VRP 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Receiver – Pmacct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/>
          </a:p>
        </p:txBody>
      </p:sp>
      <p:sp>
        <p:nvSpPr>
          <p:cNvPr id="1516" name="Google Shape;1516;p44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Repository</a:t>
            </a:r>
            <a:endParaRPr sz="380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3" y="1350609"/>
            <a:ext cx="2549314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Test Repository</a:t>
            </a:r>
            <a:endParaRPr/>
          </a:p>
          <a:p>
            <a:pPr marL="302079" lvl="0" indent="-2857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https://github.com/network-analytics/ietf-network-analytics-document-status/tree/main/121/Hackathon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Contains</a:t>
            </a:r>
            <a:endParaRPr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messages</a:t>
            </a:r>
            <a:endParaRPr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Python script which performed test cases</a:t>
            </a:r>
            <a:endParaRPr sz="1200" u="sng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4"/>
            </a:endParaRPr>
          </a:p>
          <a:p>
            <a:pPr marL="302079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>
              <a:solidFill>
                <a:srgbClr val="424242"/>
              </a:solidFill>
            </a:endParaRPr>
          </a:p>
        </p:txBody>
      </p:sp>
      <p:sp>
        <p:nvSpPr>
          <p:cNvPr id="1523" name="Google Shape;1523;p45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524" name="Google Shape;1524;p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45572" y="1350609"/>
            <a:ext cx="4841228" cy="3173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46"/>
          <p:cNvSpPr txBox="1">
            <a:spLocks noGrp="1"/>
          </p:cNvSpPr>
          <p:nvPr>
            <p:ph type="body" idx="1"/>
          </p:nvPr>
        </p:nvSpPr>
        <p:spPr>
          <a:xfrm>
            <a:off x="628650" y="1374530"/>
            <a:ext cx="4075043" cy="286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Subscription to YANG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3"/>
              </a:rPr>
              <a:t>RFC 8639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Subscription to YANG Notifications for Datastore Updates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4"/>
              </a:rPr>
              <a:t>RFC 8641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UDP-based Transport for Configured Subscriptions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Subscription to Distributed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Support of Hostname and Sequencing in YANG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7"/>
              </a:rPr>
              <a:t>draft-tgraf-netconf-notif-sequencing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Support of Versioning in YANG Notifications Subscription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Support of Network Observation Timestamping in YANG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9"/>
              </a:rPr>
              <a:t>draft-tgraf-netconf-yang-push-observation-time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YANG Library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0"/>
              </a:rPr>
              <a:t>RFC 8525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Augmented-by Addition into the IETF-YANG-Library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1"/>
              </a:rPr>
              <a:t>draft-ietf-netconf-yang-library-augmentation</a:t>
            </a:r>
            <a:endParaRPr sz="1200"/>
          </a:p>
        </p:txBody>
      </p:sp>
      <p:sp>
        <p:nvSpPr>
          <p:cNvPr id="1530" name="Google Shape;1530;p46"/>
          <p:cNvSpPr txBox="1">
            <a:spLocks noGrp="1"/>
          </p:cNvSpPr>
          <p:nvPr>
            <p:ph type="sldNum" idx="12"/>
          </p:nvPr>
        </p:nvSpPr>
        <p:spPr>
          <a:xfrm>
            <a:off x="8690920" y="4771228"/>
            <a:ext cx="31068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1" name="Google Shape;1531;p4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100" b="1"/>
              <a:t>An Architecture for YANG-Push </a:t>
            </a:r>
            <a:br>
              <a:rPr lang="en" sz="2100" b="1"/>
            </a:br>
            <a:r>
              <a:rPr lang="en" sz="2100" b="1"/>
              <a:t>to Apache Kafka Integration </a:t>
            </a:r>
            <a:br>
              <a:rPr lang="en" sz="2700"/>
            </a:br>
            <a:r>
              <a:rPr lang="en" sz="2025">
                <a:solidFill>
                  <a:srgbClr val="AEABAB"/>
                </a:solidFill>
              </a:rPr>
              <a:t>draft-ietf-nmop-yang-kafka-integration</a:t>
            </a:r>
            <a:endParaRPr/>
          </a:p>
        </p:txBody>
      </p:sp>
      <p:sp>
        <p:nvSpPr>
          <p:cNvPr id="1532" name="Google Shape;1532;p46"/>
          <p:cNvSpPr txBox="1"/>
          <p:nvPr/>
        </p:nvSpPr>
        <p:spPr>
          <a:xfrm>
            <a:off x="4839087" y="98428"/>
            <a:ext cx="4304913" cy="5047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Time Series Database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Ingest Data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According to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Time Series Database Ingestion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Get |  ^                                   ^ (9) Validate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Serialized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Issue                        | (8) Serialize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YANG-Push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annotated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Schema             (6) Post       | ID on Producer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  |  Data Collection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--------------&gt;  | YANG-Push Receiver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(7) Issue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Schema ID     (4) Get |  ^ (3) Receive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Subscription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Start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(5) Publish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with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Notif.   v  |   | Subscr. ID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Capabilities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Subscription    | (2) Subscribe    | YANG-Push Publisher|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---------------&gt;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Figure 1: End to End Workflow</a:t>
            </a: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33" name="Google Shape;1533;p46"/>
          <p:cNvSpPr/>
          <p:nvPr/>
        </p:nvSpPr>
        <p:spPr>
          <a:xfrm>
            <a:off x="6777769" y="2540114"/>
            <a:ext cx="2366231" cy="2368036"/>
          </a:xfrm>
          <a:prstGeom prst="ellipse">
            <a:avLst/>
          </a:prstGeom>
          <a:solidFill>
            <a:srgbClr val="FF0000">
              <a:alpha val="9803"/>
            </a:srgbClr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Data Processing Pipeline</a:t>
            </a:r>
            <a:endParaRPr/>
          </a:p>
        </p:txBody>
      </p:sp>
      <p:pic>
        <p:nvPicPr>
          <p:cNvPr id="1540" name="Google Shape;1540;p47" descr="Apache Kafka (@apachekafka) / Twit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32976" y="1971862"/>
            <a:ext cx="834012" cy="834012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47"/>
          <p:cNvSpPr txBox="1"/>
          <p:nvPr/>
        </p:nvSpPr>
        <p:spPr>
          <a:xfrm>
            <a:off x="6033349" y="1556337"/>
            <a:ext cx="2759006" cy="244682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"2024-11-01T14:01:36.147Z",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70,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"ietf-subscribed-notifications:subscription-terminated":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pic>
        <p:nvPicPr>
          <p:cNvPr id="1542" name="Google Shape;1542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30506" y="2075904"/>
            <a:ext cx="625929" cy="625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47"/>
          <p:cNvPicPr preferRelativeResize="0"/>
          <p:nvPr/>
        </p:nvPicPr>
        <p:blipFill rotWithShape="1">
          <a:blip r:embed="rId5">
            <a:alphaModFix/>
          </a:blip>
          <a:srcRect t="57805"/>
          <a:stretch/>
        </p:blipFill>
        <p:spPr>
          <a:xfrm>
            <a:off x="1582178" y="2119021"/>
            <a:ext cx="1736271" cy="5396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4" name="Google Shape;1544;p47"/>
          <p:cNvCxnSpPr>
            <a:endCxn id="1542" idx="1"/>
          </p:cNvCxnSpPr>
          <p:nvPr/>
        </p:nvCxnSpPr>
        <p:spPr>
          <a:xfrm>
            <a:off x="2891006" y="2388869"/>
            <a:ext cx="7395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545" name="Google Shape;1545;p47"/>
          <p:cNvCxnSpPr>
            <a:stCxn id="1542" idx="3"/>
            <a:endCxn id="1540" idx="1"/>
          </p:cNvCxnSpPr>
          <p:nvPr/>
        </p:nvCxnSpPr>
        <p:spPr>
          <a:xfrm>
            <a:off x="4256435" y="2388869"/>
            <a:ext cx="8766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546" name="Google Shape;1546;p47"/>
          <p:cNvSpPr txBox="1"/>
          <p:nvPr/>
        </p:nvSpPr>
        <p:spPr>
          <a:xfrm>
            <a:off x="2823789" y="251001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 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7" name="Google Shape;1547;p47"/>
          <p:cNvSpPr txBox="1"/>
          <p:nvPr/>
        </p:nvSpPr>
        <p:spPr>
          <a:xfrm>
            <a:off x="4141825" y="2510015"/>
            <a:ext cx="1257310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 Kafka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 Message</a:t>
            </a:r>
            <a:endParaRPr/>
          </a:p>
        </p:txBody>
      </p:sp>
      <p:cxnSp>
        <p:nvCxnSpPr>
          <p:cNvPr id="1548" name="Google Shape;1548;p47"/>
          <p:cNvCxnSpPr/>
          <p:nvPr/>
        </p:nvCxnSpPr>
        <p:spPr>
          <a:xfrm>
            <a:off x="4799601" y="3090950"/>
            <a:ext cx="1067100" cy="638100"/>
          </a:xfrm>
          <a:prstGeom prst="bentConnector3">
            <a:avLst>
              <a:gd name="adj1" fmla="val 1039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49" name="Google Shape;1549;p47"/>
          <p:cNvSpPr txBox="1"/>
          <p:nvPr/>
        </p:nvSpPr>
        <p:spPr>
          <a:xfrm>
            <a:off x="1950705" y="1614241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Publisher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0" name="Google Shape;1550;p47"/>
          <p:cNvSpPr txBox="1"/>
          <p:nvPr/>
        </p:nvSpPr>
        <p:spPr>
          <a:xfrm>
            <a:off x="3499362" y="1616119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Receiver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1" name="Google Shape;1551;p47"/>
          <p:cNvSpPr txBox="1"/>
          <p:nvPr/>
        </p:nvSpPr>
        <p:spPr>
          <a:xfrm>
            <a:off x="4997928" y="145469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Kafka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2" name="Google Shape;1552;p47"/>
          <p:cNvCxnSpPr/>
          <p:nvPr/>
        </p:nvCxnSpPr>
        <p:spPr>
          <a:xfrm rot="5400000">
            <a:off x="2751628" y="3443601"/>
            <a:ext cx="975900" cy="270600"/>
          </a:xfrm>
          <a:prstGeom prst="bentConnector3">
            <a:avLst>
              <a:gd name="adj1" fmla="val 100868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553" name="Google Shape;1553;p4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542" y="3012346"/>
            <a:ext cx="3066136" cy="1924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Subscription Notifications</a:t>
            </a:r>
            <a:endParaRPr sz="3800"/>
          </a:p>
        </p:txBody>
      </p:sp>
      <p:sp>
        <p:nvSpPr>
          <p:cNvPr id="1559" name="Google Shape;1559;p48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60" name="Google Shape;1560;p48"/>
          <p:cNvSpPr txBox="1"/>
          <p:nvPr/>
        </p:nvSpPr>
        <p:spPr>
          <a:xfrm>
            <a:off x="608715" y="1165724"/>
            <a:ext cx="3695444" cy="2970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"2024-11-02T14:38:22.598Z",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13,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subscription-started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"ietf-yang-push:datastore": "IOS-XR",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"ietf-yang-push:datastore-xpath-filter": "Cisco-IOS-XR-pfi-im-cmd-oper:interfaces/interface-xr/interface[interface-name='Loopback13']",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"transport": "transport",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"module-version":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"module-name": "Cisco-IOS-XR-pfi-im-cmd-oper",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"revision": "2024-02-29"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"encoding": "encode-json",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"ietf-yang-push:periodic":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"period": 4500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61" name="Google Shape;1561;p48"/>
          <p:cNvSpPr txBox="1"/>
          <p:nvPr/>
        </p:nvSpPr>
        <p:spPr>
          <a:xfrm>
            <a:off x="4475993" y="1208943"/>
            <a:ext cx="3837093" cy="1461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Subscription-Terminated Notification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"2024-11-02T14:43:24.981Z",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21,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subscription-terminated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4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Push Notifications</a:t>
            </a:r>
            <a:endParaRPr sz="3800"/>
          </a:p>
        </p:txBody>
      </p:sp>
      <p:sp>
        <p:nvSpPr>
          <p:cNvPr id="1567" name="Google Shape;1567;p49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568" name="Google Shape;1568;p49"/>
          <p:cNvSpPr txBox="1"/>
          <p:nvPr/>
        </p:nvSpPr>
        <p:spPr>
          <a:xfrm>
            <a:off x="287867" y="1138970"/>
            <a:ext cx="3776133" cy="2939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"2024-11-02T14:44:30.000Z",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23,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"2024-11-02T14:44:30.000Z",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"current-accounting",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"Cisco-IOS-XR-pfi-im-cmd-oper:interfaces":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"interface-xr":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"interface":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"interface-name":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"interface-handle":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"interface-type": "IFT_LOOPBACK",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"hardware-type-string": "Loopback interface(s)",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"state": "im-state-up",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"line-state": "im-state-up",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"encapsulation": "loopback",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"encapsulation-type-string": "Loopback",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"mtu": 1500,</a:t>
            </a:r>
            <a:endParaRPr/>
          </a:p>
        </p:txBody>
      </p:sp>
      <p:sp>
        <p:nvSpPr>
          <p:cNvPr id="1569" name="Google Shape;1569;p49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"2024-11-02T14:54:32.529Z",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"2024-11-02T14:54:32.517Z",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"state-changed",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"TODO - insert patch-id here",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"replace",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"/Cisco-IOS-XR-pfi-im-cmd-oper:interfaces/interface-xr/interface[interface-name='Loopback13']",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"Cisco-IOS-XR-pfi-im-cmd-oper:interface":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"interface-name":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"interface-handle":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"interface-type": "IFT_LOOPBACK",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"hardware-type-string": "Loopback interface(s)",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"state": "im-state-admin-down",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"line-state": "im-state-admin-down",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Huawei VRP – Push Notifications</a:t>
            </a:r>
            <a:endParaRPr sz="3800"/>
          </a:p>
        </p:txBody>
      </p:sp>
      <p:sp>
        <p:nvSpPr>
          <p:cNvPr id="1575" name="Google Shape;1575;p50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76" name="Google Shape;1576;p50"/>
          <p:cNvSpPr txBox="1"/>
          <p:nvPr/>
        </p:nvSpPr>
        <p:spPr>
          <a:xfrm>
            <a:off x="287867" y="1138970"/>
            <a:ext cx="3938693" cy="3516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"2024-11-02T10:30:52Z",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"ipf-zbl1243-r-daisy-21",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5,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"2024-11-02T10:30:52Z",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"current-accounting",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"ietf-distributed-notif:message-publisher-id": 16974853,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"huawei-ifm:ifm":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"interface":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"name": "GigabitEthernet0/3/11",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"mib-statistics":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"receive-byte": "33448478274",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"send-byte": "20330971890",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"receive-packet": "75363920",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"send-packet": "103904697",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"receive-unicast-packet": "75340369",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"receive-multicast-packet": "23548",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"receive-broad-packet": "3",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"send-unicast-packet": "103904697",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"send-multicast-packet": "0",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"send-broad-packet": "0",</a:t>
            </a:r>
            <a:endParaRPr/>
          </a:p>
        </p:txBody>
      </p:sp>
      <p:sp>
        <p:nvSpPr>
          <p:cNvPr id="1577" name="Google Shape;1577;p50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"2024-11-02T10:38:52Z",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"ipf-zbl1243-r-daisy-21",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69,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5,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"2024-11-02T10:38:52Z",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"state-changed",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"ietf-distributed-notif:message-publisher-id": 16974841,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19,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"edit1",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"merge",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"/huawei-ifm:ifm/interfaces/interface[name=GigabitEthernet0/3/9]/dynamic",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"dynamic":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"link-status": "down"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Huawei VRP – YANG Library</a:t>
            </a:r>
            <a:endParaRPr sz="3800"/>
          </a:p>
        </p:txBody>
      </p:sp>
      <p:sp>
        <p:nvSpPr>
          <p:cNvPr id="1583" name="Google Shape;1583;p51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84" name="Google Shape;1584;p51"/>
          <p:cNvSpPr txBox="1"/>
          <p:nvPr/>
        </p:nvSpPr>
        <p:spPr>
          <a:xfrm>
            <a:off x="287867" y="1138970"/>
            <a:ext cx="3938693" cy="132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RPC &lt;get&gt; Request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&lt;?xml version="1.0" encoding="UTF-8"?&gt;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&lt;rpc xmlns="urn:ietf:params:xml:ns:netconf:base:1.0" message-id="2"&gt;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&lt;get&gt;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&lt;filter type="subtree"&gt;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&lt;yang-library xmlns="urn:ietf:params:xml:ns:yang:ietf-yang-library" /&gt;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&lt;/filter&gt;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&lt;/get&gt;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&lt;/rpc&gt;</a:t>
            </a:r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4064000" y="1112927"/>
            <a:ext cx="4876800" cy="3516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RPC reply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&lt;?xml version="1.0" encoding="UTF-8"?&gt;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&lt;rpc-reply message-id="2" xmlns="urn:ietf:params:xml:ns:netconf:base:1.0"&gt;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&lt;data&gt;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&lt;yang-library xmlns="urn:ietf:params:xml:ns:yang:ietf-yang-library"&gt;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&lt;content-id&gt;3880047851&lt;/content-id&gt;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&lt;module-set&gt;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&lt;name&gt;config-module&lt;/name&gt;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&lt;module&gt;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&lt;name&gt;openconfig-acl&lt;/name&gt;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&lt;revision&gt;2017-05-26&lt;/revision&gt;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&lt;namespace&gt;http://openconfig.net/yang/acl&lt;/namespace&gt;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&lt;deviation&gt;huawei-openconfig-acl-deviations-OC-NE-M2K-B&lt;/deviation&gt;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&lt;/module&gt;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&lt;module&gt;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&lt;name&gt;openconfig-interfaces&lt;/name&gt;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&lt;revision&gt;2021-04-06&lt;/revision&gt;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&lt;namespace&gt;http://openconfig.net/yang/interfaces&lt;/namespace&gt;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&lt;deviation&gt;huawei-openconfig-interfaces-deviations-OC-NE-M2K-B&lt;/deviation&gt;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&lt;augmented-by&gt;huawei-openconfig-qos-ext&lt;/augmented-by&gt;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&lt;augmented-by&gt;openconfig-vlan&lt;/augmented-by&gt;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&lt;augmented-by&gt;openconfig-platform-transceiver&lt;/augmented-by&gt;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&lt;augmented-by&gt;openconfig-platform-port&lt;/augmented-by&gt;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&lt;augmented-by&gt;openconfig-if-tunnel&lt;/augmented-by&gt;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&lt;augmented-by&gt;openconfig-if-ip&lt;/augmented-by&gt;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&lt;augmented-by&gt;openconfig-if-ethernet&lt;/augmented-by&gt;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&lt;augmented-by&gt;openconfig-if-aggregate&lt;/augmented-by&gt;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&lt;/module&gt;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2916</Words>
  <Application>Microsoft Office PowerPoint</Application>
  <PresentationFormat>Bildschirmpräsentation (16:9)</PresentationFormat>
  <Paragraphs>505</Paragraphs>
  <Slides>17</Slides>
  <Notes>17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17</vt:i4>
      </vt:variant>
    </vt:vector>
  </HeadingPairs>
  <TitlesOfParts>
    <vt:vector size="26" baseType="lpstr">
      <vt:lpstr>Calibri</vt:lpstr>
      <vt:lpstr>Arial</vt:lpstr>
      <vt:lpstr>Noto Sans Symbols</vt:lpstr>
      <vt:lpstr>Helvetica Neue</vt:lpstr>
      <vt:lpstr>Times New Roman</vt:lpstr>
      <vt:lpstr>Courier New</vt:lpstr>
      <vt:lpstr>Simple Light</vt:lpstr>
      <vt:lpstr>Office Theme</vt:lpstr>
      <vt:lpstr>1_Office Theme</vt:lpstr>
      <vt:lpstr>Validate  Configured Subscription YANG-Push Publisher Implementations NETCONF &amp; NMOP WG</vt:lpstr>
      <vt:lpstr>Hackathon – Plan and Software</vt:lpstr>
      <vt:lpstr>Hackathon – Repository</vt:lpstr>
      <vt:lpstr>An Architecture for YANG-Push  to Apache Kafka Integration  draft-ietf-nmop-yang-kafka-integration</vt:lpstr>
      <vt:lpstr>PowerPoint-Präsentation</vt:lpstr>
      <vt:lpstr>Cisco IOS XR – Subscription Notifications</vt:lpstr>
      <vt:lpstr>Cisco IOS XR – Push Notifications</vt:lpstr>
      <vt:lpstr>Huawei VRP – Push Notifications</vt:lpstr>
      <vt:lpstr>Huawei VRP – YANG Library</vt:lpstr>
      <vt:lpstr>6WIND VSR – Subscription Notifications</vt:lpstr>
      <vt:lpstr>6WIND VSR – Push Notifications</vt:lpstr>
      <vt:lpstr>Udp-notif - Segmentation</vt:lpstr>
      <vt:lpstr>YANG-Push Implementation Status IETF 121 – MVP 1</vt:lpstr>
      <vt:lpstr>YANG-Push Implementation Status IETF 121 – MVP 2</vt:lpstr>
      <vt:lpstr>YANG-Push Implementation Status IETF 121 – MVP 3</vt:lpstr>
      <vt:lpstr>Implementation of An HTTPS-based  Transport for YANG Notifications draft-ietf-netconf-https-notif-15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Buchs Yannick, INI-NET-VNC-HCS</cp:lastModifiedBy>
  <cp:revision>1</cp:revision>
  <dcterms:modified xsi:type="dcterms:W3CDTF">2024-11-05T15:17:30Z</dcterms:modified>
</cp:coreProperties>
</file>